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 varScale="1">
        <p:scale>
          <a:sx n="56" d="100"/>
          <a:sy n="56" d="100"/>
        </p:scale>
        <p:origin x="48" y="2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nl-NL"/>
              <a:t>Klikken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23133766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sche 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2416791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el en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62219659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iteraat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15259842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9685578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Offerte naamkaartj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234666155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Waar of onwaa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nl-NL"/>
              <a:t>Klikken om de tekststijl van het model te bewerken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752689781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551302803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266611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5569036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ek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17203071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68379039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9760117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124613665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366441378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41273752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nl-NL"/>
              <a:t>Klik op het pictogram als u een afbeelding wilt toevoegen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nl-NL"/>
              <a:t>Klikken om de tekststijl van het model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l-NL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8079195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nl-NL"/>
              <a:t>Klik om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nl-NL"/>
              <a:t>Klikken om de tekststijl van het model te bewerken</a:t>
            </a:r>
          </a:p>
          <a:p>
            <a:pPr lvl="1"/>
            <a:r>
              <a:rPr lang="nl-NL"/>
              <a:t>Tweede niveau</a:t>
            </a:r>
          </a:p>
          <a:p>
            <a:pPr lvl="2"/>
            <a:r>
              <a:rPr lang="nl-NL"/>
              <a:t>Derde niveau</a:t>
            </a:r>
          </a:p>
          <a:p>
            <a:pPr lvl="3"/>
            <a:r>
              <a:rPr lang="nl-NL"/>
              <a:t>Vierde niveau</a:t>
            </a:r>
          </a:p>
          <a:p>
            <a:pPr lvl="4"/>
            <a:r>
              <a:rPr lang="nl-NL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1C99143D-C6DB-4203-9407-F73E55510ACA}" type="datetimeFigureOut">
              <a:rPr lang="nl-NL" smtClean="0"/>
              <a:t>1-3-2021</a:t>
            </a:fld>
            <a:endParaRPr lang="nl-NL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nl-NL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71DDD607-A4FC-4D7D-BD07-0027140C28D5}" type="slidenum">
              <a:rPr lang="nl-NL" smtClean="0"/>
              <a:t>‹nr.›</a:t>
            </a:fld>
            <a:endParaRPr lang="nl-NL"/>
          </a:p>
        </p:txBody>
      </p:sp>
    </p:spTree>
    <p:extLst>
      <p:ext uri="{BB962C8B-B14F-4D97-AF65-F5344CB8AC3E}">
        <p14:creationId xmlns:p14="http://schemas.microsoft.com/office/powerpoint/2010/main" val="2843180864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79" r:id="rId1"/>
    <p:sldLayoutId id="2147483680" r:id="rId2"/>
    <p:sldLayoutId id="2147483681" r:id="rId3"/>
    <p:sldLayoutId id="2147483682" r:id="rId4"/>
    <p:sldLayoutId id="2147483683" r:id="rId5"/>
    <p:sldLayoutId id="2147483684" r:id="rId6"/>
    <p:sldLayoutId id="2147483685" r:id="rId7"/>
    <p:sldLayoutId id="2147483686" r:id="rId8"/>
    <p:sldLayoutId id="2147483687" r:id="rId9"/>
    <p:sldLayoutId id="2147483688" r:id="rId10"/>
    <p:sldLayoutId id="2147483689" r:id="rId11"/>
    <p:sldLayoutId id="2147483690" r:id="rId12"/>
    <p:sldLayoutId id="2147483691" r:id="rId13"/>
    <p:sldLayoutId id="2147483692" r:id="rId14"/>
    <p:sldLayoutId id="2147483693" r:id="rId15"/>
    <p:sldLayoutId id="2147483694" r:id="rId16"/>
    <p:sldLayoutId id="2147483695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4pPr>
      <a:lvl5pPr marL="21145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50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doof.nl/algemeen/oefen-de-naamgebaren-van-de-sesamstraat-bewoners-29116/" TargetMode="Externa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google.com/search?q=de+gruffalo+digitaal+prentenboek&amp;rlz=1C1GCEB_enNL866NL866&amp;oq=de+gruffalo+digi&amp;aqs=chrome.0.0j69i57j0i22i30l2.5436j0j4&amp;sourceid=chrome&amp;ie=UTF-8" TargetMode="Externa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youtube.com/watch?v=DdP83naq11s" TargetMode="Externa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71" name="Rectangle 70">
            <a:extLst>
              <a:ext uri="{FF2B5EF4-FFF2-40B4-BE49-F238E27FC236}">
                <a16:creationId xmlns:a16="http://schemas.microsoft.com/office/drawing/2014/main" id="{66636809-3F8B-47DD-A379-B1C5ECE177B7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el 1">
            <a:extLst>
              <a:ext uri="{FF2B5EF4-FFF2-40B4-BE49-F238E27FC236}">
                <a16:creationId xmlns:a16="http://schemas.microsoft.com/office/drawing/2014/main" id="{9F0152F8-A0BD-4C57-A2EE-7C7500ACE8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7532710" y="628617"/>
            <a:ext cx="3971902" cy="3028983"/>
          </a:xfrm>
        </p:spPr>
        <p:txBody>
          <a:bodyPr>
            <a:normAutofit/>
          </a:bodyPr>
          <a:lstStyle/>
          <a:p>
            <a:r>
              <a:rPr lang="nl-NL" sz="4100"/>
              <a:t>Gebarentaal</a:t>
            </a:r>
          </a:p>
        </p:txBody>
      </p:sp>
      <p:sp>
        <p:nvSpPr>
          <p:cNvPr id="3" name="Ondertitel 2">
            <a:extLst>
              <a:ext uri="{FF2B5EF4-FFF2-40B4-BE49-F238E27FC236}">
                <a16:creationId xmlns:a16="http://schemas.microsoft.com/office/drawing/2014/main" id="{541DB460-1BD1-4A5A-8FF1-BCF40F14796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7532709" y="3843868"/>
            <a:ext cx="2827315" cy="1564744"/>
          </a:xfrm>
        </p:spPr>
        <p:txBody>
          <a:bodyPr>
            <a:normAutofit/>
          </a:bodyPr>
          <a:lstStyle/>
          <a:p>
            <a:r>
              <a:rPr lang="nl-NL" dirty="0"/>
              <a:t>Even proberen</a:t>
            </a:r>
          </a:p>
        </p:txBody>
      </p:sp>
      <p:sp>
        <p:nvSpPr>
          <p:cNvPr id="73" name="Snip Diagonal Corner Rectangle 6">
            <a:extLst>
              <a:ext uri="{FF2B5EF4-FFF2-40B4-BE49-F238E27FC236}">
                <a16:creationId xmlns:a16="http://schemas.microsoft.com/office/drawing/2014/main" id="{681BEBA3-7D46-4536-ADF6-B991CF616274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34000" y="620722"/>
            <a:ext cx="6575496" cy="5286838"/>
          </a:xfrm>
          <a:prstGeom prst="snip2DiagRect">
            <a:avLst>
              <a:gd name="adj1" fmla="val 10787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026" name="Picture 2" descr="Man Hand Tonen Rock En Roll Gebaar Plat Teken Geïsoleerd Op Wit. Vector  Kleurrijke Illustratie Van Corona Of Duivelsymbool, Non-verbale  Communicatie Gebaren, Body Language Aanwijzing, Betekent Leuk Of Cool  Royalty Vrije Cliparts,">
            <a:extLst>
              <a:ext uri="{FF2B5EF4-FFF2-40B4-BE49-F238E27FC236}">
                <a16:creationId xmlns:a16="http://schemas.microsoft.com/office/drawing/2014/main" id="{546C44D1-BD5C-4079-BB80-FCC269818DFF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7288" b="3355"/>
          <a:stretch/>
        </p:blipFill>
        <p:spPr bwMode="auto">
          <a:xfrm>
            <a:off x="799072" y="786117"/>
            <a:ext cx="6245352" cy="4956048"/>
          </a:xfrm>
          <a:custGeom>
            <a:avLst/>
            <a:gdLst/>
            <a:ahLst/>
            <a:cxnLst/>
            <a:rect l="l" t="t" r="r" b="b"/>
            <a:pathLst>
              <a:path w="6245352" h="4956048">
                <a:moveTo>
                  <a:pt x="534609" y="0"/>
                </a:moveTo>
                <a:lnTo>
                  <a:pt x="6245352" y="0"/>
                </a:lnTo>
                <a:lnTo>
                  <a:pt x="6245352" y="4421439"/>
                </a:lnTo>
                <a:lnTo>
                  <a:pt x="5710743" y="4956048"/>
                </a:lnTo>
                <a:lnTo>
                  <a:pt x="0" y="4956048"/>
                </a:lnTo>
                <a:lnTo>
                  <a:pt x="0" y="53460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grpSp>
        <p:nvGrpSpPr>
          <p:cNvPr id="75" name="Group 74">
            <a:extLst>
              <a:ext uri="{FF2B5EF4-FFF2-40B4-BE49-F238E27FC236}">
                <a16:creationId xmlns:a16="http://schemas.microsoft.com/office/drawing/2014/main" id="{9BF16551-D19C-4721-B946-C83EF9AD5DD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D680F65F-4BC4-45B2-B3BE-0720044C23D8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7" name="Straight Connector 76">
              <a:extLst>
                <a:ext uri="{FF2B5EF4-FFF2-40B4-BE49-F238E27FC236}">
                  <a16:creationId xmlns:a16="http://schemas.microsoft.com/office/drawing/2014/main" id="{D7E03B76-AD69-478E-97A9-B4D95459096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8" name="Straight Connector 77">
              <a:extLst>
                <a:ext uri="{FF2B5EF4-FFF2-40B4-BE49-F238E27FC236}">
                  <a16:creationId xmlns:a16="http://schemas.microsoft.com/office/drawing/2014/main" id="{62A6A871-1C8D-45D7-A9AE-80A07DD6F21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9" name="Straight Connector 78">
              <a:extLst>
                <a:ext uri="{FF2B5EF4-FFF2-40B4-BE49-F238E27FC236}">
                  <a16:creationId xmlns:a16="http://schemas.microsoft.com/office/drawing/2014/main" id="{362DC79E-659F-4033-82AA-D3E62C8FECE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0" name="Straight Connector 79">
              <a:extLst>
                <a:ext uri="{FF2B5EF4-FFF2-40B4-BE49-F238E27FC236}">
                  <a16:creationId xmlns:a16="http://schemas.microsoft.com/office/drawing/2014/main" id="{2B645FB0-C8DF-41DF-8E28-E362DB08DA2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56874122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8383BA14-6162-4887-9102-95C85888C9CD}"/>
              </a:ext>
            </a:extLst>
          </p:cNvPr>
          <p:cNvSpPr/>
          <p:nvPr/>
        </p:nvSpPr>
        <p:spPr>
          <a:xfrm>
            <a:off x="1682039" y="319385"/>
            <a:ext cx="8980344" cy="2585323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Namen</a:t>
            </a:r>
          </a:p>
          <a:p>
            <a:pPr algn="ctr"/>
            <a:endParaRPr lang="nl-NL" sz="5400" b="1" dirty="0">
              <a:ln w="12700">
                <a:solidFill>
                  <a:schemeClr val="accent5"/>
                </a:solidFill>
                <a:prstDash val="solid"/>
              </a:ln>
              <a:pattFill prst="ltDnDiag">
                <a:fgClr>
                  <a:schemeClr val="accent5">
                    <a:lumMod val="60000"/>
                    <a:lumOff val="40000"/>
                  </a:schemeClr>
                </a:fgClr>
                <a:bgClr>
                  <a:schemeClr val="bg1"/>
                </a:bgClr>
              </a:pattFill>
            </a:endParaRPr>
          </a:p>
          <a:p>
            <a:pPr algn="ctr"/>
            <a:r>
              <a:rPr lang="nl-NL" sz="5400" b="1" cap="none" spc="0" dirty="0">
                <a:ln w="12700">
                  <a:solidFill>
                    <a:schemeClr val="accent5"/>
                  </a:solidFill>
                  <a:prstDash val="solid"/>
                </a:ln>
                <a:pattFill prst="ltDnDiag">
                  <a:fgClr>
                    <a:schemeClr val="accent5">
                      <a:lumMod val="60000"/>
                      <a:lumOff val="40000"/>
                    </a:schemeClr>
                  </a:fgClr>
                  <a:bgClr>
                    <a:schemeClr val="bg1"/>
                  </a:bgClr>
                </a:pattFill>
                <a:effectLst/>
              </a:rPr>
              <a:t>Wat is jouw naamgebaar?</a:t>
            </a:r>
          </a:p>
        </p:txBody>
      </p:sp>
      <p:sp>
        <p:nvSpPr>
          <p:cNvPr id="4" name="Rechthoek 3">
            <a:extLst>
              <a:ext uri="{FF2B5EF4-FFF2-40B4-BE49-F238E27FC236}">
                <a16:creationId xmlns:a16="http://schemas.microsoft.com/office/drawing/2014/main" id="{A241F6E7-2651-4245-86AB-ED274753DE4F}"/>
              </a:ext>
            </a:extLst>
          </p:cNvPr>
          <p:cNvSpPr/>
          <p:nvPr/>
        </p:nvSpPr>
        <p:spPr>
          <a:xfrm>
            <a:off x="3048000" y="3105835"/>
            <a:ext cx="6096000" cy="923330"/>
          </a:xfrm>
          <a:prstGeom prst="rect">
            <a:avLst/>
          </a:prstGeom>
        </p:spPr>
        <p:txBody>
          <a:bodyPr>
            <a:spAutoFit/>
          </a:bodyPr>
          <a:lstStyle/>
          <a:p>
            <a:r>
              <a:rPr lang="nl-NL" dirty="0">
                <a:hlinkClick r:id="rId2"/>
              </a:rPr>
              <a:t>https://www.doof.nl/algemeen/oefen-de-naamgebaren-van-de-sesamstraat-bewoners-29116/</a:t>
            </a:r>
            <a:endParaRPr lang="nl-NL" dirty="0"/>
          </a:p>
          <a:p>
            <a:endParaRPr lang="nl-NL" dirty="0"/>
          </a:p>
        </p:txBody>
      </p:sp>
      <p:sp>
        <p:nvSpPr>
          <p:cNvPr id="7" name="Rechthoek 6">
            <a:extLst>
              <a:ext uri="{FF2B5EF4-FFF2-40B4-BE49-F238E27FC236}">
                <a16:creationId xmlns:a16="http://schemas.microsoft.com/office/drawing/2014/main" id="{272480C0-BCF1-46F1-B161-78C3CE581FBE}"/>
              </a:ext>
            </a:extLst>
          </p:cNvPr>
          <p:cNvSpPr/>
          <p:nvPr/>
        </p:nvSpPr>
        <p:spPr>
          <a:xfrm>
            <a:off x="1829992" y="4096168"/>
            <a:ext cx="8913017" cy="1754326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Bedenk een naamgebaar</a:t>
            </a:r>
          </a:p>
          <a:p>
            <a:pPr algn="ctr"/>
            <a:r>
              <a:rPr lang="nl-NL" sz="5400" b="1" cap="none" spc="0" dirty="0">
                <a:ln w="13462">
                  <a:solidFill>
                    <a:schemeClr val="bg1"/>
                  </a:solidFill>
                  <a:prstDash val="solid"/>
                </a:ln>
                <a:solidFill>
                  <a:schemeClr val="tx1">
                    <a:lumMod val="85000"/>
                    <a:lumOff val="15000"/>
                  </a:schemeClr>
                </a:solidFill>
                <a:effectLst>
                  <a:outerShdw dist="38100" dir="2700000" algn="bl" rotWithShape="0">
                    <a:schemeClr val="accent5"/>
                  </a:outerShdw>
                </a:effectLst>
              </a:rPr>
              <a:t>Voor iemand uit de klas!</a:t>
            </a:r>
          </a:p>
        </p:txBody>
      </p:sp>
    </p:spTree>
    <p:extLst>
      <p:ext uri="{BB962C8B-B14F-4D97-AF65-F5344CB8AC3E}">
        <p14:creationId xmlns:p14="http://schemas.microsoft.com/office/powerpoint/2010/main" val="165936027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rotWithShape="1">
          <a:gsLst>
            <a:gs pos="10000">
              <a:schemeClr val="bg2">
                <a:tint val="97000"/>
                <a:hueMod val="162000"/>
                <a:satMod val="200000"/>
                <a:lumMod val="124000"/>
              </a:schemeClr>
            </a:gs>
            <a:gs pos="100000">
              <a:schemeClr val="bg2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1" name="Group 70">
            <a:extLst>
              <a:ext uri="{FF2B5EF4-FFF2-40B4-BE49-F238E27FC236}">
                <a16:creationId xmlns:a16="http://schemas.microsoft.com/office/drawing/2014/main" id="{7A5E4048-8AD9-43F3-80A4-336AA3DF33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72" name="Straight Connector 71">
              <a:extLst>
                <a:ext uri="{FF2B5EF4-FFF2-40B4-BE49-F238E27FC236}">
                  <a16:creationId xmlns:a16="http://schemas.microsoft.com/office/drawing/2014/main" id="{344151FD-016D-49D2-B2DA-5C5CB910FD7F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3" name="Straight Connector 72">
              <a:extLst>
                <a:ext uri="{FF2B5EF4-FFF2-40B4-BE49-F238E27FC236}">
                  <a16:creationId xmlns:a16="http://schemas.microsoft.com/office/drawing/2014/main" id="{491D03EE-0060-4DFC-8FAD-50704819E252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4" name="Straight Connector 73">
              <a:extLst>
                <a:ext uri="{FF2B5EF4-FFF2-40B4-BE49-F238E27FC236}">
                  <a16:creationId xmlns:a16="http://schemas.microsoft.com/office/drawing/2014/main" id="{C8136328-C5EB-4E11-9DE3-A31CA17BE314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5" name="Straight Connector 74">
              <a:extLst>
                <a:ext uri="{FF2B5EF4-FFF2-40B4-BE49-F238E27FC236}">
                  <a16:creationId xmlns:a16="http://schemas.microsoft.com/office/drawing/2014/main" id="{E834FD73-4E36-4D50-80FD-EF777E0B9B9E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76" name="Straight Connector 75">
              <a:extLst>
                <a:ext uri="{FF2B5EF4-FFF2-40B4-BE49-F238E27FC236}">
                  <a16:creationId xmlns:a16="http://schemas.microsoft.com/office/drawing/2014/main" id="{80F62F88-AC98-49AC-8273-8326C4E2ECA1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 useBgFill="1">
        <p:nvSpPr>
          <p:cNvPr id="78" name="Rectangle 77">
            <a:extLst>
              <a:ext uri="{FF2B5EF4-FFF2-40B4-BE49-F238E27FC236}">
                <a16:creationId xmlns:a16="http://schemas.microsoft.com/office/drawing/2014/main" id="{B3A01C35-BA85-48A8-B55E-143BA21CF98C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12192000" cy="68580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0" name="Snip Diagonal Corner Rectangle 24">
            <a:extLst>
              <a:ext uri="{FF2B5EF4-FFF2-40B4-BE49-F238E27FC236}">
                <a16:creationId xmlns:a16="http://schemas.microsoft.com/office/drawing/2014/main" id="{BC307542-EE90-4E2E-B693-14BDBCB3AA7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612990" y="620722"/>
            <a:ext cx="6575496" cy="5286838"/>
          </a:xfrm>
          <a:prstGeom prst="snip2DiagRect">
            <a:avLst>
              <a:gd name="adj1" fmla="val 10787"/>
              <a:gd name="adj2" fmla="val 0"/>
            </a:avLst>
          </a:prstGeom>
          <a:solidFill>
            <a:schemeClr val="tx1"/>
          </a:solidFill>
          <a:ln>
            <a:noFill/>
          </a:ln>
          <a:effectLst>
            <a:innerShdw blurRad="57150" dist="38100" dir="14460000">
              <a:prstClr val="black">
                <a:alpha val="70000"/>
              </a:prstClr>
            </a:inn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2050" name="Picture 2" descr="Lemniscaat De Gruffalo (prentenboek). 4+">
            <a:extLst>
              <a:ext uri="{FF2B5EF4-FFF2-40B4-BE49-F238E27FC236}">
                <a16:creationId xmlns:a16="http://schemas.microsoft.com/office/drawing/2014/main" id="{CE4791DD-972E-4214-819C-2F5812D24DE0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8784" b="17533"/>
          <a:stretch/>
        </p:blipFill>
        <p:spPr bwMode="auto">
          <a:xfrm>
            <a:off x="778062" y="786117"/>
            <a:ext cx="6245352" cy="4956048"/>
          </a:xfrm>
          <a:custGeom>
            <a:avLst/>
            <a:gdLst/>
            <a:ahLst/>
            <a:cxnLst/>
            <a:rect l="l" t="t" r="r" b="b"/>
            <a:pathLst>
              <a:path w="6245352" h="4956048">
                <a:moveTo>
                  <a:pt x="534609" y="0"/>
                </a:moveTo>
                <a:lnTo>
                  <a:pt x="6245352" y="0"/>
                </a:lnTo>
                <a:lnTo>
                  <a:pt x="6245352" y="4421439"/>
                </a:lnTo>
                <a:lnTo>
                  <a:pt x="5710743" y="4956048"/>
                </a:lnTo>
                <a:lnTo>
                  <a:pt x="0" y="4956048"/>
                </a:lnTo>
                <a:lnTo>
                  <a:pt x="0" y="534609"/>
                </a:lnTo>
                <a:close/>
              </a:path>
            </a:pathLst>
          </a:cu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2" name="Rechthoek 1">
            <a:extLst>
              <a:ext uri="{FF2B5EF4-FFF2-40B4-BE49-F238E27FC236}">
                <a16:creationId xmlns:a16="http://schemas.microsoft.com/office/drawing/2014/main" id="{F84D8594-EABE-4B6E-9599-594B2C2339B0}"/>
              </a:ext>
            </a:extLst>
          </p:cNvPr>
          <p:cNvSpPr/>
          <p:nvPr/>
        </p:nvSpPr>
        <p:spPr>
          <a:xfrm>
            <a:off x="7283589" y="3597274"/>
            <a:ext cx="3479419" cy="3070226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r>
              <a:rPr lang="en-US" sz="1400" dirty="0">
                <a:solidFill>
                  <a:schemeClr val="bg2">
                    <a:lumMod val="50000"/>
                  </a:schemeClr>
                </a:solidFill>
                <a:hlinkClick r:id="rId3"/>
              </a:rPr>
              <a:t>https://www.google.com/search?q=de+gruffalo+digitaal+prentenboek&amp;rlz=1C1GCEB_enNL866NL866&amp;oq=de+gruffalo+digi&amp;aqs=chrome.0.0j69i57j0i22i30l2.5436j0j4&amp;sourceid=chrome&amp;ie=UTF-8</a:t>
            </a:r>
            <a:endParaRPr lang="en-US" sz="1400" dirty="0">
              <a:solidFill>
                <a:schemeClr val="bg2">
                  <a:lumMod val="50000"/>
                </a:schemeClr>
              </a:solidFill>
            </a:endParaRPr>
          </a:p>
          <a:p>
            <a:pPr>
              <a:spcBef>
                <a:spcPct val="20000"/>
              </a:spcBef>
              <a:spcAft>
                <a:spcPts val="600"/>
              </a:spcAft>
              <a:buClr>
                <a:schemeClr val="tx1"/>
              </a:buClr>
              <a:buSzPct val="80000"/>
              <a:buFont typeface="Wingdings 3" panose="05040102010807070707" pitchFamily="18" charset="2"/>
              <a:buChar char=""/>
            </a:pPr>
            <a:endParaRPr lang="en-US" sz="1400" dirty="0">
              <a:solidFill>
                <a:schemeClr val="bg2">
                  <a:lumMod val="50000"/>
                </a:schemeClr>
              </a:solidFill>
            </a:endParaRPr>
          </a:p>
        </p:txBody>
      </p:sp>
      <p:grpSp>
        <p:nvGrpSpPr>
          <p:cNvPr id="82" name="Group 81">
            <a:extLst>
              <a:ext uri="{FF2B5EF4-FFF2-40B4-BE49-F238E27FC236}">
                <a16:creationId xmlns:a16="http://schemas.microsoft.com/office/drawing/2014/main" id="{B892C16D-E4DF-40C1-B474-0B2188FCEA3B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3" name="Straight Connector 82">
              <a:extLst>
                <a:ext uri="{FF2B5EF4-FFF2-40B4-BE49-F238E27FC236}">
                  <a16:creationId xmlns:a16="http://schemas.microsoft.com/office/drawing/2014/main" id="{4D099E65-7E93-45A9-94F8-AFC49A81DD03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4" name="Straight Connector 83">
              <a:extLst>
                <a:ext uri="{FF2B5EF4-FFF2-40B4-BE49-F238E27FC236}">
                  <a16:creationId xmlns:a16="http://schemas.microsoft.com/office/drawing/2014/main" id="{45F2E5F4-AD0C-41E1-B607-24C5BA4A12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5" name="Straight Connector 84">
              <a:extLst>
                <a:ext uri="{FF2B5EF4-FFF2-40B4-BE49-F238E27FC236}">
                  <a16:creationId xmlns:a16="http://schemas.microsoft.com/office/drawing/2014/main" id="{5BABEFDB-C0FD-48BE-9573-83AC691F3A6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6" name="Straight Connector 85">
              <a:extLst>
                <a:ext uri="{FF2B5EF4-FFF2-40B4-BE49-F238E27FC236}">
                  <a16:creationId xmlns:a16="http://schemas.microsoft.com/office/drawing/2014/main" id="{B7E9A77D-325A-46AD-A8BE-53CF3E64873C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87" name="Straight Connector 86">
              <a:extLst>
                <a:ext uri="{FF2B5EF4-FFF2-40B4-BE49-F238E27FC236}">
                  <a16:creationId xmlns:a16="http://schemas.microsoft.com/office/drawing/2014/main" id="{503DEEF1-8BC0-412B-9976-97C8E5201CDA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Cxn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3" name="Tekstvak 2">
            <a:extLst>
              <a:ext uri="{FF2B5EF4-FFF2-40B4-BE49-F238E27FC236}">
                <a16:creationId xmlns:a16="http://schemas.microsoft.com/office/drawing/2014/main" id="{EA057AC0-6425-4BA5-90E5-8286DF7AAEF0}"/>
              </a:ext>
            </a:extLst>
          </p:cNvPr>
          <p:cNvSpPr txBox="1"/>
          <p:nvPr/>
        </p:nvSpPr>
        <p:spPr>
          <a:xfrm>
            <a:off x="7390199" y="1032452"/>
            <a:ext cx="3684099" cy="19082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Aft>
                <a:spcPts val="600"/>
              </a:spcAft>
            </a:pPr>
            <a:r>
              <a:rPr lang="nl-NL" dirty="0">
                <a:solidFill>
                  <a:schemeClr val="bg1"/>
                </a:solidFill>
              </a:rPr>
              <a:t>Ken je het boek van De </a:t>
            </a:r>
            <a:r>
              <a:rPr lang="nl-NL" dirty="0" err="1">
                <a:solidFill>
                  <a:schemeClr val="bg1"/>
                </a:solidFill>
              </a:rPr>
              <a:t>Gruffalo</a:t>
            </a:r>
            <a:r>
              <a:rPr lang="nl-NL" dirty="0">
                <a:solidFill>
                  <a:schemeClr val="bg1"/>
                </a:solidFill>
              </a:rPr>
              <a:t>?</a:t>
            </a:r>
          </a:p>
          <a:p>
            <a:pPr>
              <a:spcAft>
                <a:spcPts val="600"/>
              </a:spcAft>
            </a:pPr>
            <a:endParaRPr lang="nl-NL" dirty="0">
              <a:solidFill>
                <a:schemeClr val="bg1"/>
              </a:solidFill>
            </a:endParaRPr>
          </a:p>
          <a:p>
            <a:pPr>
              <a:spcAft>
                <a:spcPts val="600"/>
              </a:spcAft>
            </a:pPr>
            <a:r>
              <a:rPr lang="nl-NL" dirty="0">
                <a:solidFill>
                  <a:schemeClr val="bg1"/>
                </a:solidFill>
              </a:rPr>
              <a:t>Bekijk het eerste stukje (bijv. de eerste twee bladzijden. Welke gebaren wil je weten?</a:t>
            </a:r>
          </a:p>
        </p:txBody>
      </p:sp>
    </p:spTree>
    <p:extLst>
      <p:ext uri="{BB962C8B-B14F-4D97-AF65-F5344CB8AC3E}">
        <p14:creationId xmlns:p14="http://schemas.microsoft.com/office/powerpoint/2010/main" val="426205566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Afbeelding 1">
            <a:extLst>
              <a:ext uri="{FF2B5EF4-FFF2-40B4-BE49-F238E27FC236}">
                <a16:creationId xmlns:a16="http://schemas.microsoft.com/office/drawing/2014/main" id="{4C783A3B-E349-45CB-8825-BBB1A4A7CC5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37309" y="116281"/>
            <a:ext cx="9854837" cy="551870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7105300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kstvak 1">
            <a:extLst>
              <a:ext uri="{FF2B5EF4-FFF2-40B4-BE49-F238E27FC236}">
                <a16:creationId xmlns:a16="http://schemas.microsoft.com/office/drawing/2014/main" id="{02DFCBE2-5FD9-4DBE-BEF1-2072F002F84E}"/>
              </a:ext>
            </a:extLst>
          </p:cNvPr>
          <p:cNvSpPr txBox="1"/>
          <p:nvPr/>
        </p:nvSpPr>
        <p:spPr>
          <a:xfrm>
            <a:off x="1133475" y="971550"/>
            <a:ext cx="7861447" cy="313932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nl-NL" dirty="0"/>
              <a:t>Hoe kan je laten zien met je lichaam/gebaren dat de muis klein is en</a:t>
            </a:r>
          </a:p>
          <a:p>
            <a:r>
              <a:rPr lang="nl-NL" dirty="0"/>
              <a:t>Tegen de grote </a:t>
            </a:r>
            <a:r>
              <a:rPr lang="nl-NL" dirty="0" err="1"/>
              <a:t>gruffalo</a:t>
            </a:r>
            <a:r>
              <a:rPr lang="nl-NL" dirty="0"/>
              <a:t> praat?</a:t>
            </a:r>
          </a:p>
          <a:p>
            <a:endParaRPr lang="nl-NL" dirty="0"/>
          </a:p>
          <a:p>
            <a:r>
              <a:rPr lang="nl-NL" dirty="0"/>
              <a:t>Hoe kan je laten zien met je lichaam dat de vos praat?</a:t>
            </a:r>
          </a:p>
          <a:p>
            <a:endParaRPr lang="nl-NL" dirty="0"/>
          </a:p>
          <a:p>
            <a:r>
              <a:rPr lang="nl-NL" dirty="0"/>
              <a:t>Denk aan:</a:t>
            </a:r>
          </a:p>
          <a:p>
            <a:pPr marL="285750" indent="-285750">
              <a:buFontTx/>
              <a:buChar char="-"/>
            </a:pPr>
            <a:r>
              <a:rPr lang="nl-NL" dirty="0"/>
              <a:t>kleine/grote gebaren</a:t>
            </a:r>
          </a:p>
          <a:p>
            <a:pPr marL="285750" indent="-285750">
              <a:buFontTx/>
              <a:buChar char="-"/>
            </a:pPr>
            <a:r>
              <a:rPr lang="nl-NL" dirty="0"/>
              <a:t>Hoe je kijkt</a:t>
            </a:r>
          </a:p>
          <a:p>
            <a:pPr marL="285750" indent="-285750">
              <a:buFontTx/>
              <a:buChar char="-"/>
            </a:pPr>
            <a:r>
              <a:rPr lang="nl-NL" dirty="0"/>
              <a:t>Waar je gaat staan</a:t>
            </a:r>
          </a:p>
          <a:p>
            <a:pPr marL="285750" indent="-285750">
              <a:buFontTx/>
              <a:buChar char="-"/>
            </a:pPr>
            <a:r>
              <a:rPr lang="nl-NL" dirty="0"/>
              <a:t>Hoe je beweegt</a:t>
            </a:r>
          </a:p>
          <a:p>
            <a:endParaRPr lang="nl-NL" dirty="0"/>
          </a:p>
        </p:txBody>
      </p:sp>
      <p:sp>
        <p:nvSpPr>
          <p:cNvPr id="3" name="Rechthoek 2">
            <a:extLst>
              <a:ext uri="{FF2B5EF4-FFF2-40B4-BE49-F238E27FC236}">
                <a16:creationId xmlns:a16="http://schemas.microsoft.com/office/drawing/2014/main" id="{CED1865A-155B-4E92-9523-4836F70B6137}"/>
              </a:ext>
            </a:extLst>
          </p:cNvPr>
          <p:cNvSpPr/>
          <p:nvPr/>
        </p:nvSpPr>
        <p:spPr>
          <a:xfrm>
            <a:off x="1439237" y="5701784"/>
            <a:ext cx="5907386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nl-NL" dirty="0">
                <a:hlinkClick r:id="rId2"/>
              </a:rPr>
              <a:t>https://www.youtube.com/watch?v=DdP83naq11s</a:t>
            </a:r>
            <a:endParaRPr lang="nl-NL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301310969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hthoek 1">
            <a:extLst>
              <a:ext uri="{FF2B5EF4-FFF2-40B4-BE49-F238E27FC236}">
                <a16:creationId xmlns:a16="http://schemas.microsoft.com/office/drawing/2014/main" id="{8923A515-97A8-4AB9-A89B-3F1F8493A8D0}"/>
              </a:ext>
            </a:extLst>
          </p:cNvPr>
          <p:cNvSpPr/>
          <p:nvPr/>
        </p:nvSpPr>
        <p:spPr>
          <a:xfrm>
            <a:off x="243319" y="258425"/>
            <a:ext cx="11271034" cy="1938992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</a:bodyPr>
          <a:lstStyle/>
          <a:p>
            <a:pPr algn="ctr"/>
            <a:r>
              <a:rPr lang="nl-NL" sz="5400" b="1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Tips voor slechthorende kinderen</a:t>
            </a:r>
          </a:p>
          <a:p>
            <a:pPr algn="ctr"/>
            <a:r>
              <a:rPr lang="nl-NL" sz="5400" b="1" cap="none" spc="0" dirty="0">
                <a:ln w="9525">
                  <a:solidFill>
                    <a:schemeClr val="bg1"/>
                  </a:solidFill>
                  <a:prstDash val="solid"/>
                </a:ln>
                <a:solidFill>
                  <a:schemeClr val="accent5"/>
                </a:solidFill>
                <a:effectLst>
                  <a:outerShdw blurRad="12700" dist="38100" dir="2700000" algn="tl" rotWithShape="0">
                    <a:schemeClr val="accent5">
                      <a:lumMod val="60000"/>
                      <a:lumOff val="40000"/>
                    </a:schemeClr>
                  </a:outerShdw>
                </a:effectLst>
              </a:rPr>
              <a:t>In de klas:</a:t>
            </a:r>
          </a:p>
          <a:p>
            <a:pPr algn="ctr"/>
            <a:endParaRPr lang="nl-NL" sz="1200" b="1" cap="none" spc="0" dirty="0">
              <a:ln w="9525">
                <a:solidFill>
                  <a:schemeClr val="bg1"/>
                </a:solidFill>
                <a:prstDash val="solid"/>
              </a:ln>
              <a:solidFill>
                <a:schemeClr val="accent5"/>
              </a:solidFill>
              <a:effectLst>
                <a:outerShdw blurRad="12700" dist="38100" dir="2700000" algn="tl" rotWithShape="0">
                  <a:schemeClr val="accent5">
                    <a:lumMod val="60000"/>
                    <a:lumOff val="40000"/>
                  </a:schemeClr>
                </a:outerShdw>
              </a:effectLst>
            </a:endParaRPr>
          </a:p>
        </p:txBody>
      </p:sp>
      <p:sp>
        <p:nvSpPr>
          <p:cNvPr id="3" name="Tekstvak 2">
            <a:extLst>
              <a:ext uri="{FF2B5EF4-FFF2-40B4-BE49-F238E27FC236}">
                <a16:creationId xmlns:a16="http://schemas.microsoft.com/office/drawing/2014/main" id="{F729F9C3-4C26-4D97-A4B2-9FBFBD17EF68}"/>
              </a:ext>
            </a:extLst>
          </p:cNvPr>
          <p:cNvSpPr txBox="1"/>
          <p:nvPr/>
        </p:nvSpPr>
        <p:spPr>
          <a:xfrm>
            <a:off x="954560" y="2154554"/>
            <a:ext cx="11146000" cy="489364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marL="457200" indent="-457200">
              <a:buAutoNum type="arabicPeriod"/>
            </a:pPr>
            <a:r>
              <a:rPr lang="nl-NL" sz="2400" dirty="0"/>
              <a:t>Zorg ervoor dat ze jou en de andere kinderen kunnen zien</a:t>
            </a:r>
          </a:p>
          <a:p>
            <a:pPr marL="457200" indent="-457200">
              <a:buAutoNum type="arabicPeriod"/>
            </a:pPr>
            <a:r>
              <a:rPr lang="nl-NL" sz="2400" dirty="0"/>
              <a:t>Leer ze te kijken als dat nodig is</a:t>
            </a:r>
          </a:p>
          <a:p>
            <a:pPr marL="457200" indent="-457200">
              <a:buAutoNum type="arabicPeriod"/>
            </a:pPr>
            <a:r>
              <a:rPr lang="nl-NL" sz="2400" dirty="0"/>
              <a:t>Lees een boek vooraf één op één of laat dit de ouders doen</a:t>
            </a:r>
          </a:p>
          <a:p>
            <a:pPr marL="457200" indent="-457200">
              <a:buAutoNum type="arabicPeriod"/>
            </a:pPr>
            <a:r>
              <a:rPr lang="nl-NL" sz="2400" dirty="0"/>
              <a:t>Doe achteraf met het boek een paar taalspelletjes: </a:t>
            </a:r>
          </a:p>
          <a:p>
            <a:r>
              <a:rPr lang="nl-NL" sz="2400" dirty="0"/>
              <a:t>     bijv. volgorde navertellen, kopie puzzelen, stukjes puzzelen op </a:t>
            </a:r>
          </a:p>
          <a:p>
            <a:r>
              <a:rPr lang="nl-NL" sz="2400" dirty="0"/>
              <a:t>     kleurplaat, begrippen koppelen, hier bijv. groot en klein</a:t>
            </a:r>
          </a:p>
          <a:p>
            <a:r>
              <a:rPr lang="nl-NL" sz="2400" dirty="0"/>
              <a:t>5. Let vooral op tussendoor situaties, hier kan een slechthorend kind</a:t>
            </a:r>
          </a:p>
          <a:p>
            <a:r>
              <a:rPr lang="nl-NL" sz="2400" dirty="0"/>
              <a:t>    slecht in meekomen</a:t>
            </a:r>
          </a:p>
          <a:p>
            <a:r>
              <a:rPr lang="nl-NL" sz="2400" dirty="0"/>
              <a:t>6. Een hoortoestel werkt niet bij veel achtergrondgeruis of grotere afstand</a:t>
            </a:r>
          </a:p>
          <a:p>
            <a:r>
              <a:rPr lang="nl-NL" sz="2400" dirty="0"/>
              <a:t>    zoals bij buitenspelen en gym</a:t>
            </a:r>
          </a:p>
          <a:p>
            <a:r>
              <a:rPr lang="nl-NL" sz="2400" dirty="0"/>
              <a:t>7. Schakel ambulante hulp van </a:t>
            </a:r>
            <a:r>
              <a:rPr lang="nl-NL" sz="2400" dirty="0" err="1"/>
              <a:t>Kentalis</a:t>
            </a:r>
            <a:r>
              <a:rPr lang="nl-NL" sz="2400" dirty="0"/>
              <a:t> in. Er zijn programma’s voor </a:t>
            </a:r>
          </a:p>
          <a:p>
            <a:r>
              <a:rPr lang="nl-NL" sz="2400" dirty="0"/>
              <a:t>    zelfvertrouwen en omgaan met slechthorendheid.</a:t>
            </a:r>
          </a:p>
          <a:p>
            <a:pPr marL="457200" indent="-457200">
              <a:buAutoNum type="arabicPeriod"/>
            </a:pPr>
            <a:endParaRPr lang="nl-NL" sz="2400" dirty="0"/>
          </a:p>
        </p:txBody>
      </p:sp>
    </p:spTree>
    <p:extLst>
      <p:ext uri="{BB962C8B-B14F-4D97-AF65-F5344CB8AC3E}">
        <p14:creationId xmlns:p14="http://schemas.microsoft.com/office/powerpoint/2010/main" val="1858479415"/>
      </p:ext>
    </p:extLst>
  </p:cSld>
  <p:clrMapOvr>
    <a:masterClrMapping/>
  </p:clrMapOvr>
</p:sld>
</file>

<file path=ppt/theme/theme1.xml><?xml version="1.0" encoding="utf-8"?>
<a:theme xmlns:a="http://schemas.openxmlformats.org/drawingml/2006/main" name="Segment">
  <a:themeElements>
    <a:clrScheme name="Segment">
      <a:dk1>
        <a:sysClr val="windowText" lastClr="000000"/>
      </a:dk1>
      <a:lt1>
        <a:sysClr val="window" lastClr="FFFFFF"/>
      </a:lt1>
      <a:dk2>
        <a:srgbClr val="D06F1E"/>
      </a:dk2>
      <a:lt2>
        <a:srgbClr val="F0BE21"/>
      </a:lt2>
      <a:accent1>
        <a:srgbClr val="760603"/>
      </a:accent1>
      <a:accent2>
        <a:srgbClr val="9F761A"/>
      </a:accent2>
      <a:accent3>
        <a:srgbClr val="92A200"/>
      </a:accent3>
      <a:accent4>
        <a:srgbClr val="4AA157"/>
      </a:accent4>
      <a:accent5>
        <a:srgbClr val="46788D"/>
      </a:accent5>
      <a:accent6>
        <a:srgbClr val="A848A8"/>
      </a:accent6>
      <a:hlink>
        <a:srgbClr val="460402"/>
      </a:hlink>
      <a:folHlink>
        <a:srgbClr val="991111"/>
      </a:folHlink>
    </a:clrScheme>
    <a:fontScheme name="Segment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egment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162000"/>
                <a:satMod val="200000"/>
                <a:lumMod val="124000"/>
              </a:schemeClr>
            </a:gs>
            <a:gs pos="100000">
              <a:schemeClr val="phClr">
                <a:shade val="96000"/>
                <a:hueMod val="88000"/>
                <a:satMod val="220000"/>
                <a:lumMod val="82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142000"/>
                <a:satMod val="200000"/>
                <a:lumMod val="118000"/>
              </a:schemeClr>
            </a:gs>
            <a:gs pos="100000">
              <a:schemeClr val="phClr">
                <a:shade val="92000"/>
                <a:hueMod val="22000"/>
                <a:satMod val="220000"/>
                <a:lumMod val="62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282EB108-EDE6-4B8E-957B-D4A69BF580E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</TotalTime>
  <Words>296</Words>
  <Application>Microsoft Office PowerPoint</Application>
  <PresentationFormat>Breedbeeld</PresentationFormat>
  <Paragraphs>37</Paragraphs>
  <Slides>6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3</vt:i4>
      </vt:variant>
      <vt:variant>
        <vt:lpstr>Thema</vt:lpstr>
      </vt:variant>
      <vt:variant>
        <vt:i4>1</vt:i4>
      </vt:variant>
      <vt:variant>
        <vt:lpstr>Diatitels</vt:lpstr>
      </vt:variant>
      <vt:variant>
        <vt:i4>6</vt:i4>
      </vt:variant>
    </vt:vector>
  </HeadingPairs>
  <TitlesOfParts>
    <vt:vector size="10" baseType="lpstr">
      <vt:lpstr>Arial</vt:lpstr>
      <vt:lpstr>Century Gothic</vt:lpstr>
      <vt:lpstr>Wingdings 3</vt:lpstr>
      <vt:lpstr>Segment</vt:lpstr>
      <vt:lpstr>Gebarentaal</vt:lpstr>
      <vt:lpstr>PowerPoint-presentatie</vt:lpstr>
      <vt:lpstr>PowerPoint-presentatie</vt:lpstr>
      <vt:lpstr>PowerPoint-presentatie</vt:lpstr>
      <vt:lpstr>PowerPoint-presentatie</vt:lpstr>
      <vt:lpstr>PowerPoint-presentatie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Gebarentaal</dc:title>
  <dc:creator>Laura Beeftink</dc:creator>
  <cp:lastModifiedBy>Laura Beeftink</cp:lastModifiedBy>
  <cp:revision>3</cp:revision>
  <dcterms:created xsi:type="dcterms:W3CDTF">2021-03-01T12:13:11Z</dcterms:created>
  <dcterms:modified xsi:type="dcterms:W3CDTF">2021-03-01T12:31:26Z</dcterms:modified>
</cp:coreProperties>
</file>